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69" r:id="rId4"/>
    <p:sldId id="270" r:id="rId5"/>
    <p:sldId id="271" r:id="rId6"/>
    <p:sldId id="272" r:id="rId7"/>
    <p:sldId id="273" r:id="rId8"/>
    <p:sldId id="274" r:id="rId9"/>
    <p:sldId id="275" r:id="rId10"/>
  </p:sldIdLst>
  <p:sldSz cx="9144000" cy="6858000" type="screen4x3"/>
  <p:notesSz cx="6858000" cy="9144000"/>
  <p:custDataLst>
    <p:tags r:id="rId14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FFCCFF"/>
    <a:srgbClr val="FF99FF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5" d="100"/>
          <a:sy n="75" d="100"/>
        </p:scale>
        <p:origin x="-101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21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170" name="组合 7169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7171" name="组合 7170"/>
            <p:cNvGrpSpPr/>
            <p:nvPr/>
          </p:nvGrpSpPr>
          <p:grpSpPr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7172" name="矩形 7171"/>
              <p:cNvSpPr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173" name="矩形 7172"/>
              <p:cNvSpPr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7174" name="组合 7173"/>
            <p:cNvGrpSpPr/>
            <p:nvPr/>
          </p:nvGrpSpPr>
          <p:grpSpPr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7175" name="矩形 7174"/>
              <p:cNvSpPr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176" name="矩形 7175"/>
              <p:cNvSpPr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7177" name="矩形 7176"/>
            <p:cNvSpPr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8" name="矩形 7177"/>
            <p:cNvSpPr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矩形 7178"/>
            <p:cNvSpPr/>
            <p:nvPr/>
          </p:nvSpPr>
          <p:spPr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180" name="标题 7179"/>
          <p:cNvSpPr>
            <a:spLocks noGrp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81" name="副标题 7180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182" name="日期占位符 7181"/>
          <p:cNvSpPr>
            <a:spLocks noGrp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83" name="页脚占位符 7182"/>
          <p:cNvSpPr>
            <a:spLocks noGrp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184" name="灯片编号占位符 7183"/>
          <p:cNvSpPr>
            <a:spLocks noGrp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1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40009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098800" y="13967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6612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矩形 6145"/>
          <p:cNvSpPr/>
          <p:nvPr/>
        </p:nvSpPr>
        <p:spPr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47" name="矩形 6146"/>
          <p:cNvSpPr/>
          <p:nvPr/>
        </p:nvSpPr>
        <p:spPr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48" name="矩形 6147"/>
          <p:cNvSpPr/>
          <p:nvPr/>
        </p:nvSpPr>
        <p:spPr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49" name="矩形 6148"/>
          <p:cNvSpPr/>
          <p:nvPr/>
        </p:nvSpPr>
        <p:spPr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0" name="矩形 6149"/>
          <p:cNvSpPr/>
          <p:nvPr/>
        </p:nvSpPr>
        <p:spPr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1" name="矩形 6150"/>
          <p:cNvSpPr/>
          <p:nvPr/>
        </p:nvSpPr>
        <p:spPr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2" name="矩形 6151"/>
          <p:cNvSpPr/>
          <p:nvPr/>
        </p:nvSpPr>
        <p:spPr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3" name="标题 6152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54" name="文本占位符 6153"/>
          <p:cNvSpPr>
            <a:spLocks noGrp="1"/>
          </p:cNvSpPr>
          <p:nvPr>
            <p:ph type="body" idx="1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155" name="日期占位符 615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latin typeface="Tahoma" panose="020B0604030504040204" pitchFamily="34" charset="0"/>
              </a:defRPr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6" name="页脚占位符 615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latin typeface="Tahoma" panose="020B060403050404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157" name="灯片编号占位符 615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latin typeface="Tahoma" panose="020B0604030504040204" pitchFamily="34" charset="0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image" Target="../media/image5.png"/><Relationship Id="rId4" Type="http://schemas.openxmlformats.org/officeDocument/2006/relationships/tags" Target="../tags/tag169.xml"/><Relationship Id="rId3" Type="http://schemas.openxmlformats.org/officeDocument/2006/relationships/image" Target="../media/image4.png"/><Relationship Id="rId2" Type="http://schemas.openxmlformats.org/officeDocument/2006/relationships/tags" Target="../tags/tag168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5.png"/><Relationship Id="rId4" Type="http://schemas.openxmlformats.org/officeDocument/2006/relationships/tags" Target="../tags/tag173.xml"/><Relationship Id="rId3" Type="http://schemas.openxmlformats.org/officeDocument/2006/relationships/image" Target="../media/image4.png"/><Relationship Id="rId2" Type="http://schemas.openxmlformats.org/officeDocument/2006/relationships/tags" Target="../tags/tag172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77.xml"/><Relationship Id="rId10" Type="http://schemas.openxmlformats.org/officeDocument/2006/relationships/image" Target="../media/image14.emf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image" Target="../media/image5.png"/><Relationship Id="rId4" Type="http://schemas.openxmlformats.org/officeDocument/2006/relationships/tags" Target="../tags/tag179.xml"/><Relationship Id="rId3" Type="http://schemas.openxmlformats.org/officeDocument/2006/relationships/image" Target="../media/image4.png"/><Relationship Id="rId2" Type="http://schemas.openxmlformats.org/officeDocument/2006/relationships/tags" Target="../tags/tag17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84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emf"/><Relationship Id="rId8" Type="http://schemas.openxmlformats.org/officeDocument/2006/relationships/oleObject" Target="../embeddings/oleObject2.bin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5.png"/><Relationship Id="rId4" Type="http://schemas.openxmlformats.org/officeDocument/2006/relationships/tags" Target="../tags/tag186.xml"/><Relationship Id="rId3" Type="http://schemas.openxmlformats.org/officeDocument/2006/relationships/image" Target="../media/image4.png"/><Relationship Id="rId2" Type="http://schemas.openxmlformats.org/officeDocument/2006/relationships/tags" Target="../tags/tag185.xml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image" Target="../media/image5.png"/><Relationship Id="rId4" Type="http://schemas.openxmlformats.org/officeDocument/2006/relationships/tags" Target="../tags/tag193.xml"/><Relationship Id="rId3" Type="http://schemas.openxmlformats.org/officeDocument/2006/relationships/image" Target="../media/image4.png"/><Relationship Id="rId2" Type="http://schemas.openxmlformats.org/officeDocument/2006/relationships/tags" Target="../tags/tag192.xml"/><Relationship Id="rId17" Type="http://schemas.openxmlformats.org/officeDocument/2006/relationships/vmlDrawing" Target="../drawings/vmlDrawing3.v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199.xml"/><Relationship Id="rId14" Type="http://schemas.openxmlformats.org/officeDocument/2006/relationships/image" Target="../media/image16.emf"/><Relationship Id="rId13" Type="http://schemas.openxmlformats.org/officeDocument/2006/relationships/oleObject" Target="../embeddings/oleObject4.bin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image" Target="../media/image15.emf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image" Target="../media/image5.png"/><Relationship Id="rId4" Type="http://schemas.openxmlformats.org/officeDocument/2006/relationships/tags" Target="../tags/tag201.xml"/><Relationship Id="rId3" Type="http://schemas.openxmlformats.org/officeDocument/2006/relationships/image" Target="../media/image4.png"/><Relationship Id="rId2" Type="http://schemas.openxmlformats.org/officeDocument/2006/relationships/tags" Target="../tags/tag200.xml"/><Relationship Id="rId18" Type="http://schemas.openxmlformats.org/officeDocument/2006/relationships/vmlDrawing" Target="../drawings/vmlDrawing4.v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image" Target="../media/image17.emf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486025" y="4063834"/>
            <a:ext cx="4238625" cy="718600"/>
          </a:xfrm>
        </p:spPr>
        <p:txBody>
          <a:bodyPr>
            <a:normAutofit/>
          </a:bodyPr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1800" baseline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5.3  常用时序电路</a:t>
            </a:r>
            <a:endParaRPr lang="en-US" altLang="zh-CN" sz="1800" baseline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95550" y="2404070"/>
            <a:ext cx="4238625" cy="1165622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700" baseline="0" dirty="0">
                <a:solidFill>
                  <a:schemeClr val="accent1">
                    <a:lumMod val="75000"/>
                  </a:schemeClr>
                </a:solidFill>
              </a:rPr>
              <a:t>第5章  时序电路</a:t>
            </a:r>
            <a:endParaRPr lang="zh-CN" altLang="en-US" sz="2700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5362" name="标题 1536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5.3 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常用时序电路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5363" name="文本占位符 1536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en-US" altLang="zh-CN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en-US" altLang="zh-CN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寄存器</a:t>
            </a:r>
            <a:endParaRPr lang="en-US" altLang="zh-CN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什么是寄存器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lang="zh-CN" altLang="en-US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 algn="l">
              <a:buChar char="Ø"/>
            </a:pP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寄存器是用于寄存一组二值代码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 algn="l">
              <a:buChar char="Ø"/>
            </a:pP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用N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个触发器组成的寄存器能存储一组N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位的二值代码 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5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charRg st="5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13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charRg st="13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2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charRg st="28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6386" name="标题 1638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移位寄存器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6387" name="文本占位符 1638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移位寄存器是由若干触发器连接而成的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由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触发器构成的移位寄存器 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389" name="矩形 16388"/>
          <p:cNvSpPr/>
          <p:nvPr>
            <p:custDataLst>
              <p:tags r:id="rId7"/>
            </p:custDataLst>
          </p:nvPr>
        </p:nvSpPr>
        <p:spPr>
          <a:xfrm>
            <a:off x="0" y="27384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6388" name="对象 16387"/>
          <p:cNvGraphicFramePr/>
          <p:nvPr>
            <p:custDataLst>
              <p:tags r:id="rId8"/>
            </p:custDataLst>
          </p:nvPr>
        </p:nvGraphicFramePr>
        <p:xfrm>
          <a:off x="1295400" y="3352800"/>
          <a:ext cx="655320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9" imgW="6900545" imgH="1998345" progId="Visio.Drawing.11">
                  <p:embed/>
                </p:oleObj>
              </mc:Choice>
              <mc:Fallback>
                <p:oleObj name="" r:id="rId9" imgW="6900545" imgH="1998345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5400" y="3352800"/>
                        <a:ext cx="6553200" cy="18859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7410" name="标题 1740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移位寄存器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7411" name="文本占位符 1741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914400" y="1905000"/>
            <a:ext cx="7848600" cy="19812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lnSpc>
                <a:spcPct val="120000"/>
              </a:lnSpc>
            </a:pP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若在4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个时钟周期内依次输入的代码为ABCD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，而移位寄存器的初始状态为 Q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3Q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2Q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1Q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0=0000,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则真值表为</a:t>
            </a:r>
            <a:endParaRPr lang="zh-CN" altLang="en-US" sz="2800" b="1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414" name="矩形 17413"/>
          <p:cNvSpPr/>
          <p:nvPr>
            <p:custDataLst>
              <p:tags r:id="rId7"/>
            </p:custDataLst>
          </p:nvPr>
        </p:nvSpPr>
        <p:spPr>
          <a:xfrm>
            <a:off x="0" y="2559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7538" name="表格 17537"/>
          <p:cNvGraphicFramePr/>
          <p:nvPr>
            <p:custDataLst>
              <p:tags r:id="rId8"/>
            </p:custDataLst>
          </p:nvPr>
        </p:nvGraphicFramePr>
        <p:xfrm>
          <a:off x="1600200" y="3581400"/>
          <a:ext cx="4038600" cy="2371725"/>
        </p:xfrm>
        <a:graphic>
          <a:graphicData uri="http://schemas.openxmlformats.org/drawingml/2006/table">
            <a:tbl>
              <a:tblPr/>
              <a:tblGrid>
                <a:gridCol w="776288"/>
                <a:gridCol w="1947862"/>
                <a:gridCol w="1314450"/>
              </a:tblGrid>
              <a:tr h="39528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CP</a:t>
                      </a:r>
                      <a:endParaRPr lang="en-US" altLang="zh-CN" sz="2000" b="1" i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 dirty="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b="1" baseline="-25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2000" b="1" baseline="30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20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b="1" baseline="-25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2000" b="1" baseline="30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20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b="1" baseline="-25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2000" b="1" baseline="30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20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b="1" baseline="-25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2000" b="1" baseline="30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1" baseline="300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dirty="0">
                          <a:ea typeface="微软雅黑" panose="020B0503020204020204" charset="-122"/>
                        </a:rPr>
                        <a:t>串行输入</a:t>
                      </a:r>
                      <a:endParaRPr lang="zh-CN" altLang="en-US" sz="2000" b="1" dirty="0"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0  0  0  0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0  A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A  B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A  B  C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A  B  C  D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17539" name="文本框 17538"/>
          <p:cNvSpPr txBox="1"/>
          <p:nvPr>
            <p:custDataLst>
              <p:tags r:id="rId9"/>
            </p:custDataLst>
          </p:nvPr>
        </p:nvSpPr>
        <p:spPr>
          <a:xfrm>
            <a:off x="6019800" y="3657600"/>
            <a:ext cx="2590800" cy="178943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串行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并行转换 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endParaRPr lang="en-US" altLang="zh-CN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数据是从低位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向高位移动叫做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移。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4" name="标题 1843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移位寄存器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8435" name="文本占位符 18434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11826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串行输入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并行输出移位寄存器 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8436" name="对象 18435"/>
          <p:cNvGraphicFramePr/>
          <p:nvPr>
            <p:custDataLst>
              <p:tags r:id="rId7"/>
            </p:custDataLst>
          </p:nvPr>
        </p:nvGraphicFramePr>
        <p:xfrm>
          <a:off x="1600200" y="3352800"/>
          <a:ext cx="655320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6900545" imgH="1998345" progId="Visio.Drawing.11">
                  <p:embed/>
                </p:oleObj>
              </mc:Choice>
              <mc:Fallback>
                <p:oleObj name="" r:id="rId8" imgW="6900545" imgH="199834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00200" y="3352800"/>
                        <a:ext cx="6553200" cy="18859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文本框 18436"/>
          <p:cNvSpPr txBox="1"/>
          <p:nvPr>
            <p:custDataLst>
              <p:tags r:id="rId10"/>
            </p:custDataLst>
          </p:nvPr>
        </p:nvSpPr>
        <p:spPr>
          <a:xfrm>
            <a:off x="838200" y="3429000"/>
            <a:ext cx="533400" cy="156845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串行输入</a:t>
            </a:r>
            <a:endParaRPr lang="zh-CN" altLang="en-US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8" name="文本框 18437"/>
          <p:cNvSpPr txBox="1"/>
          <p:nvPr>
            <p:custDataLst>
              <p:tags r:id="rId11"/>
            </p:custDataLst>
          </p:nvPr>
        </p:nvSpPr>
        <p:spPr>
          <a:xfrm>
            <a:off x="3124200" y="2743200"/>
            <a:ext cx="4953000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         行       输       出</a:t>
            </a:r>
            <a:endParaRPr lang="zh-CN" altLang="en-US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ldLvl="0" animBg="1"/>
      <p:bldP spid="1843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9458" name="标题 1945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移位寄存器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9459" name="文本占位符 1945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芯片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74HC164 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串入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并出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461" name="矩形 19460"/>
          <p:cNvSpPr/>
          <p:nvPr>
            <p:custDataLst>
              <p:tags r:id="rId7"/>
            </p:custDataLst>
          </p:nvPr>
        </p:nvSpPr>
        <p:spPr>
          <a:xfrm>
            <a:off x="0" y="2524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9460" name="对象 19459"/>
          <p:cNvGraphicFramePr/>
          <p:nvPr>
            <p:custDataLst>
              <p:tags r:id="rId8"/>
            </p:custDataLst>
          </p:nvPr>
        </p:nvGraphicFramePr>
        <p:xfrm>
          <a:off x="1219200" y="2743200"/>
          <a:ext cx="2246313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1498600" imgH="2032000" progId="Visio.Drawing.11">
                  <p:embed/>
                </p:oleObj>
              </mc:Choice>
              <mc:Fallback>
                <p:oleObj name="" r:id="rId9" imgW="1498600" imgH="203200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9200" y="2743200"/>
                        <a:ext cx="2246313" cy="30480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矩形 19462"/>
          <p:cNvSpPr/>
          <p:nvPr>
            <p:custDataLst>
              <p:tags r:id="rId11"/>
            </p:custDataLst>
          </p:nvPr>
        </p:nvSpPr>
        <p:spPr>
          <a:xfrm>
            <a:off x="0" y="2971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9465" name="对象 19464"/>
          <p:cNvGraphicFramePr/>
          <p:nvPr>
            <p:custDataLst>
              <p:tags r:id="rId12"/>
            </p:custDataLst>
          </p:nvPr>
        </p:nvGraphicFramePr>
        <p:xfrm>
          <a:off x="3886200" y="3581400"/>
          <a:ext cx="4495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3" imgW="3039745" imgH="804545" progId="Visio.Drawing.11">
                  <p:embed/>
                </p:oleObj>
              </mc:Choice>
              <mc:Fallback>
                <p:oleObj name="" r:id="rId13" imgW="3039745" imgH="804545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6200" y="3581400"/>
                        <a:ext cx="4495800" cy="11811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482" name="标题 2048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移位寄存器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0483" name="文本占位符 2048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6492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并行输入-串行输出移位寄存器74X194                         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485" name="矩形 20484"/>
          <p:cNvSpPr/>
          <p:nvPr>
            <p:custDataLst>
              <p:tags r:id="rId7"/>
            </p:custDataLst>
          </p:nvPr>
        </p:nvSpPr>
        <p:spPr>
          <a:xfrm>
            <a:off x="0" y="23764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0484" name="对象 20483"/>
          <p:cNvGraphicFramePr/>
          <p:nvPr>
            <p:custDataLst>
              <p:tags r:id="rId8"/>
            </p:custDataLst>
          </p:nvPr>
        </p:nvGraphicFramePr>
        <p:xfrm>
          <a:off x="1447800" y="2667000"/>
          <a:ext cx="200501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9" imgW="1515745" imgH="2192655" progId="Visio.Drawing.11">
                  <p:embed/>
                </p:oleObj>
              </mc:Choice>
              <mc:Fallback>
                <p:oleObj name="" r:id="rId9" imgW="1515745" imgH="2192655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47800" y="2667000"/>
                        <a:ext cx="2005013" cy="28956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文本框 20486"/>
          <p:cNvSpPr txBox="1"/>
          <p:nvPr>
            <p:custDataLst>
              <p:tags r:id="rId11"/>
            </p:custDataLst>
          </p:nvPr>
        </p:nvSpPr>
        <p:spPr>
          <a:xfrm>
            <a:off x="3810000" y="2590800"/>
            <a:ext cx="47967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=00,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触发器状态不变，数据保持</a:t>
            </a:r>
            <a:endParaRPr lang="zh-CN" altLang="en-US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88" name="文本框 20487"/>
          <p:cNvSpPr txBox="1"/>
          <p:nvPr>
            <p:custDataLst>
              <p:tags r:id="rId12"/>
            </p:custDataLst>
          </p:nvPr>
        </p:nvSpPr>
        <p:spPr>
          <a:xfrm>
            <a:off x="3886200" y="3124200"/>
            <a:ext cx="44196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=01,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右移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,CP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有效时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数据由低位向高位移动 </a:t>
            </a:r>
            <a:endParaRPr lang="zh-CN" altLang="en-US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89" name="文本框 20488"/>
          <p:cNvSpPr txBox="1"/>
          <p:nvPr>
            <p:custDataLst>
              <p:tags r:id="rId13"/>
            </p:custDataLst>
          </p:nvPr>
        </p:nvSpPr>
        <p:spPr>
          <a:xfrm>
            <a:off x="3886200" y="3962400"/>
            <a:ext cx="44196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=01,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左移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,CP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有效时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数据由高位向低位移动</a:t>
            </a:r>
            <a:endParaRPr lang="zh-CN" altLang="en-US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90" name="文本框 20489"/>
          <p:cNvSpPr txBox="1"/>
          <p:nvPr>
            <p:custDataLst>
              <p:tags r:id="rId14"/>
            </p:custDataLst>
          </p:nvPr>
        </p:nvSpPr>
        <p:spPr>
          <a:xfrm>
            <a:off x="3886200" y="4800600"/>
            <a:ext cx="4724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=11,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实现了数据的并行输出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91" name="文本框 20490"/>
          <p:cNvSpPr txBox="1"/>
          <p:nvPr>
            <p:custDataLst>
              <p:tags r:id="rId15"/>
            </p:custDataLst>
          </p:nvPr>
        </p:nvSpPr>
        <p:spPr>
          <a:xfrm>
            <a:off x="3962400" y="5334000"/>
            <a:ext cx="4724400" cy="9836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数据左移串行输入端</a:t>
            </a:r>
            <a:endParaRPr lang="zh-CN" altLang="en-US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SR: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数据右移串行输入端</a:t>
            </a:r>
            <a:endParaRPr lang="zh-CN" altLang="en-US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/>
      <p:bldP spid="20488" grpId="0"/>
      <p:bldP spid="20489" grpId="0"/>
      <p:bldP spid="20490" grpId="0"/>
      <p:bldP spid="20491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ABLE_BEAUTIFY" val="smartTable{eb27157b-205c-4e40-a926-b5e15b3da724}"/>
</p:tagLst>
</file>

<file path=ppt/tags/tag1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1.xml><?xml version="1.0" encoding="utf-8"?>
<p:tagLst xmlns:p="http://schemas.openxmlformats.org/presentationml/2006/main">
  <p:tag name="COMMONDATA" val="eyJoZGlkIjoiYjA3NzAxYzkwMWNmZTU3NGYyMWJlOWIyOTQyNDdhODcifQ==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528</Words>
  <Application>WPS 演示</Application>
  <PresentationFormat>在屏幕上显示</PresentationFormat>
  <Paragraphs>88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5" baseType="lpstr">
      <vt:lpstr>Arial</vt:lpstr>
      <vt:lpstr>宋体</vt:lpstr>
      <vt:lpstr>Wingdings</vt:lpstr>
      <vt:lpstr>Tahoma</vt:lpstr>
      <vt:lpstr>微软雅黑</vt:lpstr>
      <vt:lpstr>汉仪旗黑-85S</vt:lpstr>
      <vt:lpstr>黑体</vt:lpstr>
      <vt:lpstr>汉仪旗黑-85S</vt:lpstr>
      <vt:lpstr>Times New Roman</vt:lpstr>
      <vt:lpstr>Arial Unicode MS</vt:lpstr>
      <vt:lpstr>Calibri</vt:lpstr>
      <vt:lpstr>Blends</vt:lpstr>
      <vt:lpstr>2_Office 主题​​</vt:lpstr>
      <vt:lpstr>Visio.Drawing.11</vt:lpstr>
      <vt:lpstr>Visio.Drawing.11</vt:lpstr>
      <vt:lpstr>Visio.Drawing.11</vt:lpstr>
      <vt:lpstr>Visio.Drawing.11</vt:lpstr>
      <vt:lpstr>Visio.Drawing.11</vt:lpstr>
      <vt:lpstr>第5章  时序电路</vt:lpstr>
      <vt:lpstr>5.3  常用时序电路</vt:lpstr>
      <vt:lpstr>移位寄存器</vt:lpstr>
      <vt:lpstr>移位寄存器</vt:lpstr>
      <vt:lpstr>移位寄存器</vt:lpstr>
      <vt:lpstr>移位寄存器</vt:lpstr>
      <vt:lpstr>移位寄存器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Rebecca W. W. Tsui</cp:lastModifiedBy>
  <cp:revision>64</cp:revision>
  <dcterms:created xsi:type="dcterms:W3CDTF">2022-05-18T02:20:00Z</dcterms:created>
  <dcterms:modified xsi:type="dcterms:W3CDTF">2022-05-18T11:58:37Z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FB539383C7CF4520B115F975B64BF127</vt:lpwstr>
  </property>
  <property fmtid="{D5CDD505-2E9C-101B-9397-08002B2CF9AE}" pid="4" name="KSOProductBuildVer">
    <vt:lpwstr>2052-11.1.0.11691</vt:lpwstr>
  </property>
</Properties>
</file>